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9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425" r:id="rId73"/>
    <p:sldId id="312" r:id="rId74"/>
    <p:sldId id="420" r:id="rId75"/>
    <p:sldId id="310" r:id="rId76"/>
    <p:sldId id="426" r:id="rId77"/>
    <p:sldId id="311" r:id="rId78"/>
    <p:sldId id="325" r:id="rId79"/>
    <p:sldId id="313" r:id="rId80"/>
    <p:sldId id="315" r:id="rId81"/>
    <p:sldId id="318" r:id="rId82"/>
    <p:sldId id="324" r:id="rId83"/>
    <p:sldId id="314" r:id="rId84"/>
    <p:sldId id="321" r:id="rId85"/>
    <p:sldId id="316" r:id="rId86"/>
    <p:sldId id="319" r:id="rId87"/>
    <p:sldId id="322" r:id="rId88"/>
    <p:sldId id="334" r:id="rId89"/>
    <p:sldId id="323" r:id="rId90"/>
    <p:sldId id="335" r:id="rId91"/>
    <p:sldId id="317" r:id="rId92"/>
    <p:sldId id="320" r:id="rId93"/>
    <p:sldId id="328" r:id="rId94"/>
    <p:sldId id="329" r:id="rId95"/>
    <p:sldId id="330" r:id="rId96"/>
    <p:sldId id="331" r:id="rId97"/>
    <p:sldId id="332" r:id="rId98"/>
    <p:sldId id="326" r:id="rId99"/>
    <p:sldId id="333" r:id="rId100"/>
    <p:sldId id="354" r:id="rId101"/>
    <p:sldId id="353" r:id="rId102"/>
    <p:sldId id="351" r:id="rId103"/>
    <p:sldId id="355" r:id="rId104"/>
    <p:sldId id="337" r:id="rId105"/>
    <p:sldId id="346" r:id="rId106"/>
    <p:sldId id="356" r:id="rId107"/>
    <p:sldId id="358" r:id="rId108"/>
    <p:sldId id="357" r:id="rId109"/>
    <p:sldId id="359" r:id="rId110"/>
    <p:sldId id="338" r:id="rId111"/>
    <p:sldId id="340" r:id="rId112"/>
    <p:sldId id="343" r:id="rId113"/>
    <p:sldId id="350" r:id="rId114"/>
    <p:sldId id="344" r:id="rId115"/>
    <p:sldId id="345" r:id="rId116"/>
    <p:sldId id="360" r:id="rId117"/>
    <p:sldId id="347" r:id="rId118"/>
    <p:sldId id="361" r:id="rId119"/>
    <p:sldId id="348" r:id="rId120"/>
    <p:sldId id="362" r:id="rId121"/>
    <p:sldId id="417" r:id="rId122"/>
    <p:sldId id="363" r:id="rId123"/>
    <p:sldId id="427" r:id="rId124"/>
    <p:sldId id="366" r:id="rId125"/>
    <p:sldId id="367" r:id="rId126"/>
    <p:sldId id="368" r:id="rId127"/>
    <p:sldId id="369" r:id="rId128"/>
    <p:sldId id="370" r:id="rId129"/>
    <p:sldId id="349" r:id="rId130"/>
    <p:sldId id="365" r:id="rId131"/>
    <p:sldId id="364" r:id="rId132"/>
    <p:sldId id="378" r:id="rId133"/>
    <p:sldId id="379" r:id="rId134"/>
    <p:sldId id="382" r:id="rId135"/>
    <p:sldId id="371" r:id="rId136"/>
    <p:sldId id="375" r:id="rId137"/>
    <p:sldId id="383" r:id="rId138"/>
    <p:sldId id="380" r:id="rId139"/>
    <p:sldId id="384" r:id="rId140"/>
    <p:sldId id="387" r:id="rId141"/>
    <p:sldId id="385" r:id="rId142"/>
    <p:sldId id="386" r:id="rId143"/>
    <p:sldId id="388" r:id="rId144"/>
    <p:sldId id="389" r:id="rId145"/>
    <p:sldId id="421" r:id="rId146"/>
    <p:sldId id="401" r:id="rId147"/>
    <p:sldId id="391" r:id="rId148"/>
    <p:sldId id="390" r:id="rId149"/>
    <p:sldId id="392" r:id="rId150"/>
    <p:sldId id="372" r:id="rId151"/>
    <p:sldId id="393" r:id="rId152"/>
    <p:sldId id="396" r:id="rId153"/>
    <p:sldId id="373" r:id="rId154"/>
    <p:sldId id="402" r:id="rId155"/>
    <p:sldId id="374" r:id="rId156"/>
    <p:sldId id="397" r:id="rId157"/>
    <p:sldId id="376" r:id="rId158"/>
    <p:sldId id="398" r:id="rId159"/>
    <p:sldId id="394" r:id="rId160"/>
    <p:sldId id="399" r:id="rId161"/>
    <p:sldId id="422" r:id="rId162"/>
    <p:sldId id="395" r:id="rId163"/>
    <p:sldId id="400" r:id="rId164"/>
    <p:sldId id="423" r:id="rId165"/>
    <p:sldId id="424" r:id="rId166"/>
    <p:sldId id="352" r:id="rId167"/>
    <p:sldId id="257" r:id="rId1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CEF3-2E27-4417-8F80-6EB63109EE47}" v="1094" dt="2025-04-18T12:13:24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image" Target="../media/image93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image" Target="../media/image13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job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Choice>
      <mc:Fallback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i="1" dirty="0" err="1"/>
            <a:t>req</a:t>
          </a:r>
          <a:r>
            <a:rPr lang="en-IN" i="1" baseline="-25000" dirty="0" err="1"/>
            <a:t>i</a:t>
          </a:r>
          <a:r>
            <a:rPr lang="en-IN" i="1" dirty="0"/>
            <a:t>[] </a:t>
          </a:r>
          <a:r>
            <a:rPr lang="en-IN" i="0" dirty="0"/>
            <a:t>array is an </a:t>
          </a:r>
          <a:r>
            <a:rPr lang="en-IN" i="0" dirty="0">
              <a:solidFill>
                <a:srgbClr val="FF0000"/>
              </a:solidFill>
            </a:rPr>
            <a:t>array</a:t>
          </a:r>
          <a:r>
            <a:rPr lang="en-IN" i="0" dirty="0"/>
            <a:t> of resource requests for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. If </a:t>
          </a:r>
          <a:r>
            <a:rPr lang="en-IN" i="0" dirty="0" err="1"/>
            <a:t>req</a:t>
          </a:r>
          <a:r>
            <a:rPr lang="en-IN" i="0" baseline="-25000" dirty="0" err="1"/>
            <a:t>i</a:t>
          </a:r>
          <a:r>
            <a:rPr lang="en-IN" i="0" dirty="0"/>
            <a:t>[j] = k, then it means that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needs </a:t>
          </a:r>
          <a:r>
            <a:rPr lang="en-IN" i="1" dirty="0"/>
            <a:t>k </a:t>
          </a:r>
          <a:r>
            <a:rPr lang="en-IN" i="0" dirty="0">
              <a:solidFill>
                <a:srgbClr val="0070C0"/>
              </a:solidFill>
            </a:rPr>
            <a:t>copies</a:t>
          </a:r>
          <a:r>
            <a:rPr lang="en-IN" i="0" dirty="0"/>
            <a:t> of </a:t>
          </a:r>
          <a:r>
            <a:rPr lang="en-IN" i="0" dirty="0">
              <a:solidFill>
                <a:srgbClr val="C00000"/>
              </a:solidFill>
            </a:rPr>
            <a:t>resource</a:t>
          </a:r>
          <a:r>
            <a:rPr lang="en-IN" i="0" dirty="0"/>
            <a:t> </a:t>
          </a:r>
          <a:r>
            <a:rPr lang="en-IN" i="1" dirty="0"/>
            <a:t>j. </a:t>
          </a:r>
          <a:r>
            <a:rPr lang="en-IN" i="0" dirty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 dirty="0"/>
            <a:t>If for some </a:t>
          </a:r>
          <a:r>
            <a:rPr lang="en-IN" i="1" dirty="0"/>
            <a:t>j, </a:t>
          </a:r>
          <a:r>
            <a:rPr lang="en-IN" dirty="0" err="1"/>
            <a:t>req</a:t>
          </a:r>
          <a:r>
            <a:rPr lang="en-IN" baseline="-25000" dirty="0" err="1"/>
            <a:t>i</a:t>
          </a:r>
          <a:r>
            <a:rPr lang="en-IN" dirty="0"/>
            <a:t>[j] &gt;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i="1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dirty="0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= </a:t>
          </a:r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- </a:t>
          </a:r>
          <a:r>
            <a:rPr lang="en-IN" dirty="0" err="1"/>
            <a:t>req</a:t>
          </a:r>
          <a:r>
            <a:rPr lang="en-IN" baseline="-25000" dirty="0" err="1"/>
            <a:t>i</a:t>
          </a:r>
          <a:endParaRPr lang="en-IN" baseline="-25000" dirty="0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=</a:t>
          </a:r>
          <a:r>
            <a:rPr lang="en-IN" dirty="0">
              <a:solidFill>
                <a:srgbClr val="0070C0"/>
              </a:solidFill>
            </a:rPr>
            <a:t> </a:t>
          </a:r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+ </a:t>
          </a:r>
          <a:r>
            <a:rPr lang="en-IN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need[</a:t>
          </a:r>
          <a:r>
            <a:rPr lang="en-IN" dirty="0" err="1">
              <a:solidFill>
                <a:schemeClr val="tx1"/>
              </a:solidFill>
            </a:rPr>
            <a:t>i</a:t>
          </a:r>
          <a:r>
            <a:rPr lang="en-IN" dirty="0">
              <a:solidFill>
                <a:schemeClr val="tx1"/>
              </a:solidFill>
            </a:rPr>
            <a:t>][…]</a:t>
          </a:r>
          <a:r>
            <a:rPr lang="en-IN" baseline="0" dirty="0">
              <a:solidFill>
                <a:schemeClr val="tx1"/>
              </a:solidFill>
            </a:rPr>
            <a:t> = need[</a:t>
          </a:r>
          <a:r>
            <a:rPr lang="en-IN" baseline="0" dirty="0" err="1">
              <a:solidFill>
                <a:schemeClr val="tx1"/>
              </a:solidFill>
            </a:rPr>
            <a:t>i</a:t>
          </a:r>
          <a:r>
            <a:rPr lang="en-IN" baseline="0" dirty="0">
              <a:solidFill>
                <a:schemeClr val="tx1"/>
              </a:solidFill>
            </a:rPr>
            <a:t>][…] – </a:t>
          </a:r>
          <a:r>
            <a:rPr lang="en-IN" baseline="0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endParaRPr lang="en-IN" dirty="0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system: Video processing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system: ATM machine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system: A missile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PCP does not raise the priority of a task to an unreasonably high value.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Resources can be </a:t>
          </a:r>
          <a:r>
            <a:rPr lang="en-US">
              <a:solidFill>
                <a:srgbClr val="C00000"/>
              </a:solidFill>
            </a:rPr>
            <a:t>taken</a:t>
          </a:r>
          <a:r>
            <a:rPr lang="en-US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>
              <a:solidFill>
                <a:srgbClr val="00B050"/>
              </a:solidFill>
            </a:rPr>
            <a:t>Design</a:t>
          </a:r>
          <a:r>
            <a:rPr lang="en-US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</a:t>
          </a:r>
          <a:r>
            <a:rPr lang="en-IN" sz="2600" kern="1200" err="1"/>
            <a:t>preemption</a:t>
          </a:r>
          <a:r>
            <a:rPr lang="en-IN" sz="2600" kern="1200"/>
            <a:t>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job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 dirty="0">
              <a:sym typeface="Wingdings" panose="05000000000000000000" pitchFamily="2" charset="2"/>
            </a:rPr>
            <a:t> </a:t>
          </a:r>
          <a:r>
            <a:rPr lang="en-IN" sz="2500" kern="1200" dirty="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ym typeface="Wingdings" panose="05000000000000000000" pitchFamily="2" charset="2"/>
            </a:rPr>
            <a:t>Else </a:t>
          </a:r>
          <a:r>
            <a:rPr lang="en-IN" sz="2500" kern="1200" dirty="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 dirty="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The </a:t>
          </a:r>
          <a:r>
            <a:rPr lang="en-IN" sz="2300" i="1" kern="1200" dirty="0" err="1"/>
            <a:t>req</a:t>
          </a:r>
          <a:r>
            <a:rPr lang="en-IN" sz="2300" i="1" kern="1200" baseline="-25000" dirty="0" err="1"/>
            <a:t>i</a:t>
          </a:r>
          <a:r>
            <a:rPr lang="en-IN" sz="2300" i="1" kern="1200" dirty="0"/>
            <a:t>[] </a:t>
          </a:r>
          <a:r>
            <a:rPr lang="en-IN" sz="2300" i="0" kern="1200" dirty="0"/>
            <a:t>array is an </a:t>
          </a:r>
          <a:r>
            <a:rPr lang="en-IN" sz="2300" i="0" kern="1200" dirty="0">
              <a:solidFill>
                <a:srgbClr val="FF0000"/>
              </a:solidFill>
            </a:rPr>
            <a:t>array</a:t>
          </a:r>
          <a:r>
            <a:rPr lang="en-IN" sz="2300" i="0" kern="1200" dirty="0"/>
            <a:t> of resource requests for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. If </a:t>
          </a:r>
          <a:r>
            <a:rPr lang="en-IN" sz="2300" i="0" kern="1200" dirty="0" err="1"/>
            <a:t>req</a:t>
          </a:r>
          <a:r>
            <a:rPr lang="en-IN" sz="2300" i="0" kern="1200" baseline="-25000" dirty="0" err="1"/>
            <a:t>i</a:t>
          </a:r>
          <a:r>
            <a:rPr lang="en-IN" sz="2300" i="0" kern="1200" dirty="0"/>
            <a:t>[j] = k, then it means that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needs </a:t>
          </a:r>
          <a:r>
            <a:rPr lang="en-IN" sz="2300" i="1" kern="1200" dirty="0"/>
            <a:t>k </a:t>
          </a:r>
          <a:r>
            <a:rPr lang="en-IN" sz="2300" i="0" kern="1200" dirty="0">
              <a:solidFill>
                <a:srgbClr val="0070C0"/>
              </a:solidFill>
            </a:rPr>
            <a:t>copies</a:t>
          </a:r>
          <a:r>
            <a:rPr lang="en-IN" sz="2300" i="0" kern="1200" dirty="0"/>
            <a:t> of </a:t>
          </a:r>
          <a:r>
            <a:rPr lang="en-IN" sz="2300" i="0" kern="1200" dirty="0">
              <a:solidFill>
                <a:srgbClr val="C00000"/>
              </a:solidFill>
            </a:rPr>
            <a:t>resource</a:t>
          </a:r>
          <a:r>
            <a:rPr lang="en-IN" sz="2300" i="0" kern="1200" dirty="0"/>
            <a:t> </a:t>
          </a:r>
          <a:r>
            <a:rPr lang="en-IN" sz="2300" i="1" kern="1200" dirty="0"/>
            <a:t>j. </a:t>
          </a:r>
          <a:r>
            <a:rPr lang="en-IN" sz="2300" i="0" kern="1200" dirty="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If for some </a:t>
          </a:r>
          <a:r>
            <a:rPr lang="en-IN" sz="2300" i="1" kern="1200" dirty="0"/>
            <a:t>j,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r>
            <a:rPr lang="en-IN" sz="2300" kern="1200" dirty="0"/>
            <a:t>[j] &gt;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sz="2300" kern="1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sz="2300" i="1" kern="1200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sz="2300" kern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 dirty="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= </a:t>
          </a: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-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endParaRPr lang="en-IN" sz="2300" kern="1200" baseline="-25000" dirty="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=</a:t>
          </a:r>
          <a:r>
            <a:rPr lang="en-IN" sz="2300" kern="1200" dirty="0">
              <a:solidFill>
                <a:srgbClr val="0070C0"/>
              </a:solidFill>
            </a:rPr>
            <a:t> </a:t>
          </a: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+ </a:t>
          </a:r>
          <a:r>
            <a:rPr lang="en-IN" sz="2300" kern="120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r>
            <a:rPr lang="en-IN" sz="2300" kern="1200" dirty="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need[</a:t>
          </a:r>
          <a:r>
            <a:rPr lang="en-IN" sz="2300" kern="1200" dirty="0" err="1">
              <a:solidFill>
                <a:schemeClr val="tx1"/>
              </a:solidFill>
            </a:rPr>
            <a:t>i</a:t>
          </a:r>
          <a:r>
            <a:rPr lang="en-IN" sz="2300" kern="1200" dirty="0">
              <a:solidFill>
                <a:schemeClr val="tx1"/>
              </a:solidFill>
            </a:rPr>
            <a:t>][…]</a:t>
          </a:r>
          <a:r>
            <a:rPr lang="en-IN" sz="2300" kern="1200" baseline="0" dirty="0">
              <a:solidFill>
                <a:schemeClr val="tx1"/>
              </a:solidFill>
            </a:rPr>
            <a:t> = need[</a:t>
          </a:r>
          <a:r>
            <a:rPr lang="en-IN" sz="2300" kern="1200" baseline="0" dirty="0" err="1">
              <a:solidFill>
                <a:schemeClr val="tx1"/>
              </a:solidFill>
            </a:rPr>
            <a:t>i</a:t>
          </a:r>
          <a:r>
            <a:rPr lang="en-IN" sz="2300" kern="1200" baseline="0" dirty="0">
              <a:solidFill>
                <a:schemeClr val="tx1"/>
              </a:solidFill>
            </a:rPr>
            <a:t>][…] – </a:t>
          </a:r>
          <a:r>
            <a:rPr lang="en-IN" sz="2300" kern="1200" baseline="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system: Video processing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system: ATM machine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system: A missile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26716"/>
          <a:ext cx="922426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No deadlocks and chain blocking</a:t>
          </a:r>
        </a:p>
      </dsp:txBody>
      <dsp:txXfrm>
        <a:off x="39809" y="66525"/>
        <a:ext cx="9144646" cy="735872"/>
      </dsp:txXfrm>
    </dsp:sp>
    <dsp:sp modelId="{FDA60B65-4200-4018-8057-CE61C24C65DA}">
      <dsp:nvSpPr>
        <dsp:cNvPr id="0" name=""/>
        <dsp:cNvSpPr/>
      </dsp:nvSpPr>
      <dsp:spPr>
        <a:xfrm>
          <a:off x="0" y="842206"/>
          <a:ext cx="9224264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Once a task </a:t>
          </a:r>
          <a:r>
            <a:rPr lang="en-IN" sz="2700" kern="1200">
              <a:solidFill>
                <a:srgbClr val="0070C0"/>
              </a:solidFill>
            </a:rPr>
            <a:t>acquires</a:t>
          </a:r>
          <a:r>
            <a:rPr lang="en-IN" sz="2700" kern="1200"/>
            <a:t> a resource, it does not </a:t>
          </a:r>
          <a:r>
            <a:rPr lang="en-IN" sz="2700" kern="1200">
              <a:solidFill>
                <a:srgbClr val="FF0000"/>
              </a:solidFill>
            </a:rPr>
            <a:t>undergo</a:t>
          </a:r>
          <a:r>
            <a:rPr lang="en-IN" sz="2700" kern="1200"/>
            <a:t> any more priority inversions.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This breaks the </a:t>
          </a:r>
          <a:r>
            <a:rPr lang="en-IN" sz="2700" kern="1200">
              <a:solidFill>
                <a:srgbClr val="C00000"/>
              </a:solidFill>
            </a:rPr>
            <a:t>symmetry</a:t>
          </a:r>
          <a:r>
            <a:rPr lang="en-IN" sz="2700" kern="1200"/>
            <a:t> and thus </a:t>
          </a:r>
          <a:r>
            <a:rPr lang="en-IN" sz="2700" kern="1200">
              <a:solidFill>
                <a:srgbClr val="7030A0"/>
              </a:solidFill>
            </a:rPr>
            <a:t>deadlocks</a:t>
          </a:r>
          <a:r>
            <a:rPr lang="en-IN" sz="2700" kern="1200"/>
            <a:t> are not possible. </a:t>
          </a:r>
        </a:p>
      </dsp:txBody>
      <dsp:txXfrm>
        <a:off x="0" y="842206"/>
        <a:ext cx="9224264" cy="1689120"/>
      </dsp:txXfrm>
    </dsp:sp>
    <dsp:sp modelId="{2B77AA97-4320-4C28-B15A-B94518C9DC31}">
      <dsp:nvSpPr>
        <dsp:cNvPr id="0" name=""/>
        <dsp:cNvSpPr/>
      </dsp:nvSpPr>
      <dsp:spPr>
        <a:xfrm>
          <a:off x="0" y="2531326"/>
          <a:ext cx="9224264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Controlled priority inheritance</a:t>
          </a:r>
        </a:p>
      </dsp:txBody>
      <dsp:txXfrm>
        <a:off x="39809" y="2571135"/>
        <a:ext cx="9144646" cy="735872"/>
      </dsp:txXfrm>
    </dsp:sp>
    <dsp:sp modelId="{F1EC93A2-1ACE-4D8E-926B-73684D054ECE}">
      <dsp:nvSpPr>
        <dsp:cNvPr id="0" name=""/>
        <dsp:cNvSpPr/>
      </dsp:nvSpPr>
      <dsp:spPr>
        <a:xfrm>
          <a:off x="0" y="3346816"/>
          <a:ext cx="9224264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700" kern="1200"/>
            <a:t>PCP does not raise the priority of a task to an unreasonably high value.</a:t>
          </a:r>
        </a:p>
      </dsp:txBody>
      <dsp:txXfrm>
        <a:off x="0" y="3346816"/>
        <a:ext cx="9224264" cy="84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Resources can be </a:t>
          </a:r>
          <a:r>
            <a:rPr lang="en-US" sz="2300" kern="1200">
              <a:solidFill>
                <a:srgbClr val="C00000"/>
              </a:solidFill>
            </a:rPr>
            <a:t>taken</a:t>
          </a:r>
          <a:r>
            <a:rPr lang="en-US" sz="2300" kern="120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0B050"/>
              </a:solidFill>
            </a:rPr>
            <a:t>Design</a:t>
          </a:r>
          <a:r>
            <a:rPr lang="en-US" sz="2300" kern="120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8.png"/><Relationship Id="rId4" Type="http://schemas.openxmlformats.org/officeDocument/2006/relationships/diagramData" Target="../diagrams/data13.xml"/><Relationship Id="rId9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hyperlink" Target="http://stackoverflow.com/questions/30049084/how-can-i-create-a-round-arrow-with-only-html-and-css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31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6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5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customXml" Target="../ink/ink3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general,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Assume that jobs are associated with </a:t>
            </a:r>
            <a:r>
              <a:rPr lang="en-IN" sz="2400" dirty="0">
                <a:solidFill>
                  <a:srgbClr val="00B050"/>
                </a:solidFill>
              </a:rPr>
              <a:t>deadlines </a:t>
            </a:r>
            <a:r>
              <a:rPr lang="en-IN" sz="2400" dirty="0"/>
              <a:t>and distinct </a:t>
            </a:r>
            <a:r>
              <a:rPr lang="en-IN" sz="2400" dirty="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 dirty="0"/>
              <a:t>Let us define </a:t>
            </a:r>
            <a:r>
              <a:rPr lang="en-IN" sz="2400" dirty="0">
                <a:solidFill>
                  <a:srgbClr val="FF0000"/>
                </a:solidFill>
              </a:rPr>
              <a:t>lateness</a:t>
            </a:r>
            <a:r>
              <a:rPr lang="en-IN" sz="2400" dirty="0"/>
              <a:t> as &lt;</a:t>
            </a:r>
            <a:r>
              <a:rPr lang="en-IN" sz="2400" dirty="0">
                <a:solidFill>
                  <a:srgbClr val="0070C0"/>
                </a:solidFill>
              </a:rPr>
              <a:t>completion time</a:t>
            </a:r>
            <a:r>
              <a:rPr lang="en-IN" sz="2400" dirty="0"/>
              <a:t>&gt; - &lt;</a:t>
            </a:r>
            <a:r>
              <a:rPr lang="en-IN" sz="2400" dirty="0">
                <a:solidFill>
                  <a:srgbClr val="FF0000"/>
                </a:solidFill>
              </a:rPr>
              <a:t>deadline</a:t>
            </a:r>
            <a:r>
              <a:rPr lang="en-IN" sz="2400" dirty="0"/>
              <a:t>&gt;</a:t>
            </a:r>
          </a:p>
          <a:p>
            <a:r>
              <a:rPr lang="en-IN" sz="2400" dirty="0"/>
              <a:t>Let us now solve the </a:t>
            </a:r>
            <a:r>
              <a:rPr lang="en-IN" sz="2400" dirty="0">
                <a:solidFill>
                  <a:srgbClr val="C00000"/>
                </a:solidFill>
              </a:rPr>
              <a:t>problem</a:t>
            </a:r>
            <a:r>
              <a:rPr lang="en-IN" sz="2400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EDF </a:t>
            </a:r>
            <a:r>
              <a:rPr lang="en-IN" sz="2400" dirty="0">
                <a:solidFill>
                  <a:srgbClr val="C00000"/>
                </a:solidFill>
              </a:rPr>
              <a:t>algorithm</a:t>
            </a:r>
            <a:r>
              <a:rPr lang="en-IN" sz="2400" dirty="0"/>
              <a:t>: Order jobs by </a:t>
            </a:r>
            <a:r>
              <a:rPr lang="en-IN" sz="2400" dirty="0">
                <a:solidFill>
                  <a:srgbClr val="FF0000"/>
                </a:solidFill>
              </a:rPr>
              <a:t>non-decreasing</a:t>
            </a:r>
            <a:r>
              <a:rPr lang="en-IN" sz="2400" dirty="0"/>
              <a:t> deadlines</a:t>
            </a:r>
          </a:p>
          <a:p>
            <a:r>
              <a:rPr lang="en-IN" sz="2400" dirty="0"/>
              <a:t>Schedule in that </a:t>
            </a:r>
            <a:r>
              <a:rPr lang="en-IN" sz="2400" dirty="0">
                <a:solidFill>
                  <a:srgbClr val="7030A0"/>
                </a:solidFill>
              </a:rPr>
              <a:t>order</a:t>
            </a:r>
            <a:r>
              <a:rPr lang="en-IN" sz="2400" dirty="0"/>
              <a:t>; break ties arbitrarily.</a:t>
            </a:r>
          </a:p>
          <a:p>
            <a:r>
              <a:rPr lang="en-IN" sz="2400" dirty="0"/>
              <a:t>It is an </a:t>
            </a:r>
            <a:r>
              <a:rPr lang="en-IN" sz="2400" dirty="0">
                <a:solidFill>
                  <a:srgbClr val="00B050"/>
                </a:solidFill>
              </a:rPr>
              <a:t>exact</a:t>
            </a:r>
            <a:r>
              <a:rPr lang="en-IN" sz="2400" dirty="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A12B-9C4E-BD3D-9ED5-65FF06164F77}"/>
              </a:ext>
            </a:extLst>
          </p:cNvPr>
          <p:cNvSpPr/>
          <p:nvPr/>
        </p:nvSpPr>
        <p:spPr>
          <a:xfrm>
            <a:off x="9328727" y="2817091"/>
            <a:ext cx="2493818" cy="606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Aperiodic tasks</a:t>
            </a:r>
          </a:p>
        </p:txBody>
      </p:sp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NP-Completeness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We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we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job should be running</a:t>
            </a:r>
          </a:p>
          <a:p>
            <a:r>
              <a:rPr lang="en-US"/>
              <a:t>If a job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job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role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Real-time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job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Job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enough,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54391" y="1611066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59396" flipH="1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/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P1 releases </a:t>
            </a:r>
            <a:r>
              <a:rPr lang="en-US" sz="2400" i="1"/>
              <a:t>A</a:t>
            </a:r>
            <a:r>
              <a:rPr lang="en-US" sz="2400"/>
              <a:t> and </a:t>
            </a:r>
            <a:r>
              <a:rPr lang="en-US" sz="2400" i="1"/>
              <a:t>B</a:t>
            </a:r>
          </a:p>
          <a:p>
            <a:pPr marL="342900" indent="-342900">
              <a:buAutoNum type="arabicPeriod"/>
            </a:pPr>
            <a:r>
              <a:rPr lang="en-US" sz="240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Trying to lock</a:t>
            </a:r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Acquired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F05F-A139-D13E-E75E-293275C1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519115" y="3168858"/>
            <a:ext cx="618315" cy="61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C0111-92D1-3B68-6B47-2CB184FE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725505" y="3124187"/>
            <a:ext cx="618315" cy="6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7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 dirty="0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841091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7381833" y="4971473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81E821-66AF-663C-F5C3-D2871E126AAB}"/>
              </a:ext>
            </a:extLst>
          </p:cNvPr>
          <p:cNvSpPr/>
          <p:nvPr/>
        </p:nvSpPr>
        <p:spPr>
          <a:xfrm>
            <a:off x="7049324" y="5287820"/>
            <a:ext cx="332509" cy="57561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we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8556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Cleanup work. If the process is going to sleep, assign work to worker threads and complete I/O work.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Update the status of the worker threads and perform bookkeeping.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It is also sent when a task has completed its quota of execution or there is a pre-emption..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If this flag is set, call the scheduler.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/>
              <a:t>Threaded IRQs (typically real-time priority set to 50)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i="1" err="1"/>
              <a:t>vruntime</a:t>
            </a:r>
            <a:endParaRPr lang="en-IN" i="1"/>
          </a:p>
          <a:p>
            <a:r>
              <a:rPr lang="en-IN"/>
              <a:t>Threads have their separate </a:t>
            </a:r>
            <a:r>
              <a:rPr lang="en-IN" err="1"/>
              <a:t>vruntime</a:t>
            </a:r>
            <a:r>
              <a:rPr lang="en-IN"/>
              <a:t> values </a:t>
            </a:r>
          </a:p>
          <a:p>
            <a:r>
              <a:rPr lang="en-IN"/>
              <a:t>A </a:t>
            </a:r>
            <a:r>
              <a:rPr lang="en-IN" err="1"/>
              <a:t>cgroup</a:t>
            </a:r>
            <a:r>
              <a:rPr lang="en-IN"/>
              <a:t> is a group of tasks that has its separate CFS </a:t>
            </a:r>
            <a:r>
              <a:rPr lang="en-IN" err="1"/>
              <a:t>runqueue</a:t>
            </a:r>
            <a:endParaRPr lang="en-IN"/>
          </a:p>
          <a:p>
            <a:pPr lvl="1"/>
            <a:r>
              <a:rPr lang="en-IN"/>
              <a:t>The task group as a whole has a </a:t>
            </a:r>
            <a:r>
              <a:rPr lang="en-IN" err="1"/>
              <a:t>vruntime</a:t>
            </a:r>
            <a:endParaRPr lang="en-IN"/>
          </a:p>
          <a:p>
            <a:pPr lvl="1"/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https://</a:t>
            </a:r>
            <a:r>
              <a:rPr lang="en-US" sz="2000" err="1"/>
              <a:t>blogs.oracle.com</a:t>
            </a:r>
            <a:r>
              <a:rPr lang="en-US" sz="2000"/>
              <a:t>/</a:t>
            </a:r>
            <a:r>
              <a:rPr lang="en-US" sz="2000" err="1"/>
              <a:t>linux</a:t>
            </a:r>
            <a:r>
              <a:rPr lang="en-US" sz="2000"/>
              <a:t>/post/</a:t>
            </a:r>
            <a:r>
              <a:rPr lang="en-US" sz="2000" err="1"/>
              <a:t>cfs</a:t>
            </a:r>
            <a:r>
              <a:rPr lang="en-US" sz="200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CFS: When to trigger the scheduler?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Relationship between </a:t>
            </a:r>
            <a:r>
              <a:rPr lang="en-IN" err="1"/>
              <a:t>vruntime</a:t>
            </a:r>
            <a:r>
              <a:rPr lang="en-IN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/>
              <a:t>The increase in the </a:t>
            </a:r>
            <a:r>
              <a:rPr lang="en-IN" err="1"/>
              <a:t>vruntime</a:t>
            </a:r>
            <a:r>
              <a:rPr lang="en-IN"/>
              <a:t> is constant for all tasks</a:t>
            </a:r>
          </a:p>
          <a:p>
            <a:r>
              <a:rPr lang="en-IN"/>
              <a:t>A form of round-robin scheduling, using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/>
              </a:p>
              <a:p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In Step (2), 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min_vruntime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br>
              <a:rPr lang="en-IN" sz="2400"/>
            </a:br>
            <a:r>
              <a:rPr lang="en-IN" sz="2400"/>
              <a:t>and </a:t>
            </a: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</a:t>
            </a:r>
          </a:p>
          <a:p>
            <a:r>
              <a:rPr lang="en-IN" sz="2400"/>
              <a:t>     the 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CPUs, </a:t>
            </a:r>
            <a:r>
              <a:rPr lang="en-US" sz="2400">
                <a:solidFill>
                  <a:srgbClr val="C00000"/>
                </a:solidFill>
              </a:rPr>
              <a:t>migrating</a:t>
            </a:r>
            <a:r>
              <a:rPr lang="en-US" sz="2400">
                <a:solidFill>
                  <a:schemeClr val="tx1"/>
                </a:solidFill>
              </a:rPr>
              <a:t> jobs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tasks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means that if we have a set of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and associated </a:t>
            </a:r>
            <a:r>
              <a:rPr lang="en-IN" sz="2400" dirty="0">
                <a:solidFill>
                  <a:srgbClr val="00B050"/>
                </a:solidFill>
              </a:rPr>
              <a:t>deadlines</a:t>
            </a:r>
            <a:r>
              <a:rPr lang="en-IN" sz="2400" dirty="0"/>
              <a:t>, if it is </a:t>
            </a:r>
            <a:r>
              <a:rPr lang="en-IN" sz="2400" dirty="0">
                <a:solidFill>
                  <a:srgbClr val="0070C0"/>
                </a:solidFill>
              </a:rPr>
              <a:t>schedulable, </a:t>
            </a:r>
            <a:r>
              <a:rPr lang="en-IN" sz="2400" dirty="0"/>
              <a:t>we have </a:t>
            </a:r>
            <a:r>
              <a:rPr lang="en-IN" sz="2400" dirty="0" err="1"/>
              <a:t>L</a:t>
            </a:r>
            <a:r>
              <a:rPr lang="en-IN" sz="2400" baseline="-25000" dirty="0" err="1"/>
              <a:t>max</a:t>
            </a:r>
            <a:r>
              <a:rPr lang="en-IN" sz="2400" dirty="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Furthermore, if it is </a:t>
            </a:r>
            <a:r>
              <a:rPr lang="en-IN" sz="2400" dirty="0">
                <a:solidFill>
                  <a:srgbClr val="C00000"/>
                </a:solidFill>
              </a:rPr>
              <a:t>schedulable</a:t>
            </a:r>
            <a:r>
              <a:rPr lang="en-IN" sz="2400" dirty="0"/>
              <a:t>, EDF will always be able to </a:t>
            </a:r>
            <a:r>
              <a:rPr lang="en-IN" sz="2400" dirty="0">
                <a:solidFill>
                  <a:srgbClr val="0070C0"/>
                </a:solidFill>
              </a:rPr>
              <a:t>find</a:t>
            </a:r>
            <a:r>
              <a:rPr lang="en-IN" sz="2400" dirty="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If </a:t>
            </a:r>
            <a:r>
              <a:rPr lang="en-IN" sz="2000" dirty="0" err="1"/>
              <a:t>preemption</a:t>
            </a:r>
            <a:r>
              <a:rPr lang="en-IN" sz="2000" dirty="0"/>
              <a:t> is enabled, EDF is optimal, and furthermore it acts as a test of </a:t>
            </a:r>
            <a:r>
              <a:rPr lang="en-IN" sz="2000" dirty="0" err="1"/>
              <a:t>schedulability</a:t>
            </a:r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1D454-DC69-83EE-BEFF-DFA72ED3E276}"/>
              </a:ext>
            </a:extLst>
          </p:cNvPr>
          <p:cNvSpPr/>
          <p:nvPr/>
        </p:nvSpPr>
        <p:spPr>
          <a:xfrm>
            <a:off x="8882743" y="2743200"/>
            <a:ext cx="2471057" cy="54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For aperiodic jobs</a:t>
            </a:r>
          </a:p>
        </p:txBody>
      </p:sp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tasks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task’s period</a:t>
            </a:r>
          </a:p>
          <a:p>
            <a:r>
              <a:rPr lang="en-IN"/>
              <a:t>A periodic task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Liu-Layland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>
                <a:solidFill>
                  <a:srgbClr val="0070C0"/>
                </a:solidFill>
              </a:rPr>
              <a:t>Lehoczky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(all are in phase)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set of tasks is </a:t>
            </a:r>
            <a:r>
              <a:rPr lang="en-IN" sz="2000">
                <a:solidFill>
                  <a:srgbClr val="7030A0"/>
                </a:solidFill>
              </a:rPr>
              <a:t>schedulable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Liu-Layland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task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tasks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It </a:t>
            </a:r>
            <a:r>
              <a:rPr lang="en-IN" sz="2400" err="1"/>
              <a:t>preempts</a:t>
            </a:r>
            <a:r>
              <a:rPr lang="en-IN" sz="2400"/>
              <a:t> the lock-holding low-priority task.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task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it gets blocked while acquiring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task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task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</a:t>
            </a:r>
            <a:r>
              <a:rPr lang="en-IN">
                <a:solidFill>
                  <a:srgbClr val="C00000"/>
                </a:solidFill>
              </a:rPr>
              <a:t>ceil(resource) </a:t>
            </a:r>
            <a:r>
              <a:rPr lang="en-IN"/>
              <a:t>+ 1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693869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Theorems (HLP Protocol)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B9E5EF-1AC8-6B54-0631-A4F1C4CC097A}"/>
              </a:ext>
            </a:extLst>
          </p:cNvPr>
          <p:cNvSpPr/>
          <p:nvPr/>
        </p:nvSpPr>
        <p:spPr>
          <a:xfrm>
            <a:off x="969264" y="1774984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If there is no chain blocking, there are no deadlocks.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55A79-FC8F-F162-E80F-2C9743DB9544}"/>
              </a:ext>
            </a:extLst>
          </p:cNvPr>
          <p:cNvSpPr/>
          <p:nvPr/>
        </p:nvSpPr>
        <p:spPr>
          <a:xfrm>
            <a:off x="969264" y="2361152"/>
            <a:ext cx="8677656" cy="9601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A </a:t>
            </a:r>
            <a:r>
              <a:rPr lang="en-IN" sz="2000">
                <a:solidFill>
                  <a:srgbClr val="FF0000"/>
                </a:solidFill>
              </a:rPr>
              <a:t>deadlock</a:t>
            </a:r>
            <a:r>
              <a:rPr lang="en-IN" sz="2000"/>
              <a:t> happens when a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is holding a resource and then gets </a:t>
            </a:r>
            <a:r>
              <a:rPr lang="en-IN" sz="2000">
                <a:solidFill>
                  <a:srgbClr val="7030A0"/>
                </a:solidFill>
              </a:rPr>
              <a:t>blocked</a:t>
            </a:r>
            <a:r>
              <a:rPr lang="en-IN" sz="2000"/>
              <a:t>. This is an instance of </a:t>
            </a:r>
            <a:r>
              <a:rPr lang="en-IN" sz="2000">
                <a:solidFill>
                  <a:srgbClr val="C00000"/>
                </a:solidFill>
              </a:rPr>
              <a:t>chain blocking</a:t>
            </a:r>
            <a:r>
              <a:rPr lang="en-IN" sz="2000"/>
              <a:t>, which is not allowed. Hence, a </a:t>
            </a:r>
            <a:r>
              <a:rPr lang="en-IN" sz="2000">
                <a:solidFill>
                  <a:srgbClr val="FF0000"/>
                </a:solidFill>
              </a:rPr>
              <a:t>deadlock</a:t>
            </a:r>
            <a:r>
              <a:rPr lang="en-IN" sz="2000"/>
              <a:t> cannot happen, if there is no chain blocking.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801D36-E929-83BC-8B9C-F7A5FA0B21F5}"/>
              </a:ext>
            </a:extLst>
          </p:cNvPr>
          <p:cNvSpPr/>
          <p:nvPr/>
        </p:nvSpPr>
        <p:spPr>
          <a:xfrm>
            <a:off x="969264" y="3814731"/>
            <a:ext cx="8677656" cy="501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HLP does not have chain blocking.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023B-F1E6-980C-C65C-5B17414F364A}"/>
              </a:ext>
            </a:extLst>
          </p:cNvPr>
          <p:cNvSpPr/>
          <p:nvPr/>
        </p:nvSpPr>
        <p:spPr>
          <a:xfrm>
            <a:off x="969264" y="4400898"/>
            <a:ext cx="8677656" cy="1597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u="sng">
                <a:solidFill>
                  <a:srgbClr val="0070C0"/>
                </a:solidFill>
              </a:rPr>
              <a:t>Basic idea of the proof</a:t>
            </a:r>
            <a:r>
              <a:rPr lang="en-IN" sz="2000"/>
              <a:t>: The priority of a lock-holding task </a:t>
            </a:r>
            <a:r>
              <a:rPr lang="en-IN" sz="2000" i="1"/>
              <a:t>T </a:t>
            </a:r>
            <a:r>
              <a:rPr lang="en-IN" sz="2000"/>
              <a:t>is set to a very high value. Now, if it is waiting on some other task </a:t>
            </a:r>
            <a:r>
              <a:rPr lang="en-IN" sz="2000" i="1"/>
              <a:t>T’</a:t>
            </a:r>
            <a:r>
              <a:rPr lang="en-IN" sz="2000"/>
              <a:t> to release a resource, then </a:t>
            </a:r>
            <a:r>
              <a:rPr lang="en-IN" sz="2000" i="1"/>
              <a:t>T’</a:t>
            </a:r>
            <a:r>
              <a:rPr lang="en-IN" sz="2000"/>
              <a:t> should have an even higher priority. This clearly means that T’ should be running instead of </a:t>
            </a:r>
            <a:r>
              <a:rPr lang="en-IN" sz="2000" i="1"/>
              <a:t>T. </a:t>
            </a:r>
            <a:r>
              <a:rPr lang="en-IN" sz="2000"/>
              <a:t>Detailed proof in the book.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 </a:t>
            </a:r>
            <a:r>
              <a:rPr lang="en-IN"/>
              <a:t>(like HLP)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657107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B32D3-8B14-7097-1B11-A5E4BAD4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DD329-08B4-CBEE-FB1B-C8E0EAF6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6805D-854E-95CE-3DD9-4A64218852C9}"/>
              </a:ext>
            </a:extLst>
          </p:cNvPr>
          <p:cNvSpPr/>
          <p:nvPr/>
        </p:nvSpPr>
        <p:spPr>
          <a:xfrm>
            <a:off x="1057656" y="2693500"/>
            <a:ext cx="9052560" cy="8117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The moment a </a:t>
            </a:r>
            <a:r>
              <a:rPr lang="en-US" sz="2400">
                <a:solidFill>
                  <a:srgbClr val="FF0000"/>
                </a:solidFill>
              </a:rPr>
              <a:t>task</a:t>
            </a:r>
            <a:r>
              <a:rPr lang="en-US" sz="2400"/>
              <a:t> whose priority is greater than the current CSC </a:t>
            </a:r>
          </a:p>
          <a:p>
            <a:pPr marL="0" indent="0">
              <a:buNone/>
            </a:pPr>
            <a:r>
              <a:rPr lang="en-US" sz="2400"/>
              <a:t>acquires a resource, it sets the CSC, and that resource becomes </a:t>
            </a:r>
            <a:r>
              <a:rPr lang="en-US" sz="2400">
                <a:solidFill>
                  <a:srgbClr val="FF0000"/>
                </a:solidFill>
              </a:rPr>
              <a:t>critical</a:t>
            </a:r>
            <a:r>
              <a:rPr lang="en-US" sz="2400"/>
              <a:t>. </a:t>
            </a:r>
            <a:endParaRPr lang="en-IN" sz="24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6A5403-2E1E-2142-BA6E-B1AC8A424F14}"/>
              </a:ext>
            </a:extLst>
          </p:cNvPr>
          <p:cNvSpPr/>
          <p:nvPr/>
        </p:nvSpPr>
        <p:spPr>
          <a:xfrm>
            <a:off x="1088136" y="621880"/>
            <a:ext cx="8677656" cy="721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The CSC is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2400"/>
              <a:t> than or equal to the priority of any task that currently holds a resource in the </a:t>
            </a:r>
            <a:r>
              <a:rPr lang="en-US" sz="2400">
                <a:solidFill>
                  <a:srgbClr val="C00000"/>
                </a:solidFill>
              </a:rPr>
              <a:t>system</a:t>
            </a:r>
            <a:r>
              <a:rPr lang="en-US" sz="2400"/>
              <a:t>. </a:t>
            </a:r>
            <a:endParaRPr lang="en-IN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80E85-7990-1FDF-B513-39625DF10861}"/>
              </a:ext>
            </a:extLst>
          </p:cNvPr>
          <p:cNvSpPr/>
          <p:nvPr/>
        </p:nvSpPr>
        <p:spPr>
          <a:xfrm>
            <a:off x="1088136" y="1447333"/>
            <a:ext cx="8677656" cy="5855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This follows from the definition of CSC.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651D-1D25-6A76-51C3-8C1D23E269EA}"/>
              </a:ext>
            </a:extLst>
          </p:cNvPr>
          <p:cNvSpPr/>
          <p:nvPr/>
        </p:nvSpPr>
        <p:spPr>
          <a:xfrm>
            <a:off x="1057656" y="3609060"/>
            <a:ext cx="8677656" cy="1118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/>
              <a:t>It can acquire the </a:t>
            </a:r>
            <a:r>
              <a:rPr lang="en-IN" sz="2000">
                <a:solidFill>
                  <a:srgbClr val="7030A0"/>
                </a:solidFill>
              </a:rPr>
              <a:t>resource</a:t>
            </a:r>
            <a:r>
              <a:rPr lang="en-IN" sz="2000"/>
              <a:t> as per </a:t>
            </a:r>
            <a:r>
              <a:rPr lang="en-IN" sz="2000">
                <a:solidFill>
                  <a:srgbClr val="C00000"/>
                </a:solidFill>
              </a:rPr>
              <a:t>rules</a:t>
            </a:r>
            <a:r>
              <a:rPr lang="en-IN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/>
              <a:t>This resource is </a:t>
            </a:r>
            <a:r>
              <a:rPr lang="en-IN" sz="2000">
                <a:solidFill>
                  <a:srgbClr val="FF0000"/>
                </a:solidFill>
              </a:rPr>
              <a:t>critical</a:t>
            </a:r>
            <a:r>
              <a:rPr lang="en-IN" sz="2000"/>
              <a:t> because its ceiling becomes the new </a:t>
            </a:r>
            <a:r>
              <a:rPr lang="en-IN" sz="2000">
                <a:solidFill>
                  <a:schemeClr val="accent2">
                    <a:lumMod val="75000"/>
                  </a:schemeClr>
                </a:solidFill>
              </a:rPr>
              <a:t>CSC</a:t>
            </a:r>
            <a:r>
              <a:rPr lang="en-IN" sz="2000"/>
              <a:t>. This is because the current task has a priority greater than the current CSC.  </a:t>
            </a:r>
          </a:p>
        </p:txBody>
      </p:sp>
      <p:pic>
        <p:nvPicPr>
          <p:cNvPr id="17" name="Picture 16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9E2E6E42-3452-A78C-678E-5F052BD20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591587"/>
            <a:ext cx="751907" cy="751907"/>
          </a:xfrm>
          <a:prstGeom prst="rect">
            <a:avLst/>
          </a:prstGeom>
        </p:spPr>
      </p:pic>
      <p:pic>
        <p:nvPicPr>
          <p:cNvPr id="19" name="Picture 18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3C649DDF-319B-A8A7-B70E-F1DF85CA0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" y="2591229"/>
            <a:ext cx="965911" cy="9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05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86556-E325-2BA7-969A-7915A0E0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0BCD5-562C-CD50-D76B-B25EF30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0D09-5AB8-8292-635A-661AB81B3B0B}"/>
              </a:ext>
            </a:extLst>
          </p:cNvPr>
          <p:cNvSpPr/>
          <p:nvPr/>
        </p:nvSpPr>
        <p:spPr>
          <a:xfrm>
            <a:off x="713232" y="618204"/>
            <a:ext cx="10192512" cy="12288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After a task acquires a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resource</a:t>
            </a:r>
            <a:r>
              <a:rPr lang="en-US" sz="2400"/>
              <a:t>, no other task with a priority less than or equal to the CSC at that point of time can acquire any resource until the CSC is set to a lower value.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83DCDB-9810-A6CB-5717-572ED4B15510}"/>
              </a:ext>
            </a:extLst>
          </p:cNvPr>
          <p:cNvSpPr/>
          <p:nvPr/>
        </p:nvSpPr>
        <p:spPr>
          <a:xfrm>
            <a:off x="713232" y="2258568"/>
            <a:ext cx="9884664" cy="6492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>
                <a:ea typeface="Calibri"/>
                <a:cs typeface="Calibri"/>
              </a:rPr>
              <a:t>Another task can only acquire a resource if its priority is greater than the CSC. If that is not the case, then it cannot acquire any resource.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437B4-F14C-BB81-2C91-5EE487D70A99}"/>
              </a:ext>
            </a:extLst>
          </p:cNvPr>
          <p:cNvSpPr/>
          <p:nvPr/>
        </p:nvSpPr>
        <p:spPr>
          <a:xfrm>
            <a:off x="713232" y="3487277"/>
            <a:ext cx="10192512" cy="8012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There is no chain blocking in the PCP protocol.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5A6826-36F6-5EFC-5E61-9F66741B7E9F}"/>
              </a:ext>
            </a:extLst>
          </p:cNvPr>
          <p:cNvSpPr/>
          <p:nvPr/>
        </p:nvSpPr>
        <p:spPr>
          <a:xfrm>
            <a:off x="727980" y="4621561"/>
            <a:ext cx="9869916" cy="13522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IN" sz="2000">
                <a:ea typeface="Calibri"/>
                <a:cs typeface="Calibri"/>
              </a:rPr>
              <a:t>The book has the full proof. The idea is to consider two cases. Assume that task </a:t>
            </a:r>
            <a:r>
              <a:rPr lang="en-IN" sz="2000" i="1">
                <a:ea typeface="Calibri"/>
                <a:cs typeface="Calibri"/>
              </a:rPr>
              <a:t>T </a:t>
            </a:r>
            <a:r>
              <a:rPr lang="en-IN" sz="2000">
                <a:ea typeface="Calibri"/>
                <a:cs typeface="Calibri"/>
              </a:rPr>
              <a:t>acquired resource </a:t>
            </a:r>
            <a:r>
              <a:rPr lang="en-IN" sz="2000" i="1">
                <a:ea typeface="Calibri"/>
                <a:cs typeface="Calibri"/>
              </a:rPr>
              <a:t>R </a:t>
            </a:r>
            <a:r>
              <a:rPr lang="en-IN" sz="2000">
                <a:ea typeface="Calibri"/>
                <a:cs typeface="Calibri"/>
              </a:rPr>
              <a:t>at t. Let it get blocked while acquiring resource </a:t>
            </a:r>
            <a:r>
              <a:rPr lang="en-IN" sz="2000" i="1">
                <a:ea typeface="Calibri"/>
                <a:cs typeface="Calibri"/>
              </a:rPr>
              <a:t>R'</a:t>
            </a:r>
            <a:r>
              <a:rPr lang="en-IN" sz="2000">
                <a:ea typeface="Calibri"/>
                <a:cs typeface="Calibri"/>
              </a:rPr>
              <a:t> (locked by task </a:t>
            </a:r>
            <a:r>
              <a:rPr lang="en-IN" sz="2000" i="1">
                <a:ea typeface="Calibri"/>
                <a:cs typeface="Calibri"/>
              </a:rPr>
              <a:t>T'</a:t>
            </a:r>
            <a:r>
              <a:rPr lang="en-IN" sz="2000">
                <a:ea typeface="Calibri"/>
                <a:cs typeface="Calibri"/>
              </a:rPr>
              <a:t>). The first case is when </a:t>
            </a:r>
            <a:r>
              <a:rPr lang="en-IN" sz="2000" i="1">
                <a:ea typeface="Calibri"/>
                <a:cs typeface="Calibri"/>
              </a:rPr>
              <a:t>R' </a:t>
            </a:r>
            <a:r>
              <a:rPr lang="en-IN" sz="2000">
                <a:ea typeface="Calibri"/>
                <a:cs typeface="Calibri"/>
              </a:rPr>
              <a:t>was acquired before </a:t>
            </a:r>
            <a:r>
              <a:rPr lang="en-IN" sz="2000" i="1">
                <a:ea typeface="Calibri"/>
                <a:cs typeface="Calibri"/>
              </a:rPr>
              <a:t>t</a:t>
            </a:r>
            <a:r>
              <a:rPr lang="en-IN" sz="2000">
                <a:ea typeface="Calibri"/>
                <a:cs typeface="Calibri"/>
              </a:rPr>
              <a:t> and the second case is when </a:t>
            </a:r>
            <a:r>
              <a:rPr lang="en-IN" sz="2000" i="1">
                <a:ea typeface="Calibri"/>
                <a:cs typeface="Calibri"/>
              </a:rPr>
              <a:t>R'</a:t>
            </a:r>
            <a:r>
              <a:rPr lang="en-IN" sz="2000">
                <a:ea typeface="Calibri"/>
                <a:cs typeface="Calibri"/>
              </a:rPr>
              <a:t> was acquired after </a:t>
            </a:r>
            <a:r>
              <a:rPr lang="en-IN" sz="2000" i="1">
                <a:ea typeface="Calibri"/>
                <a:cs typeface="Calibri"/>
              </a:rPr>
              <a:t>t</a:t>
            </a:r>
            <a:r>
              <a:rPr lang="en-IN" sz="2000">
                <a:ea typeface="Calibri"/>
                <a:cs typeface="Calibri"/>
              </a:rPr>
              <a:t>. Both lead to a contradiction. </a:t>
            </a:r>
          </a:p>
        </p:txBody>
      </p:sp>
      <p:pic>
        <p:nvPicPr>
          <p:cNvPr id="10" name="Picture 9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2014B2D3-AC5C-70A9-7B42-39DFDF3A0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7" y="848782"/>
            <a:ext cx="801259" cy="801259"/>
          </a:xfrm>
          <a:prstGeom prst="rect">
            <a:avLst/>
          </a:prstGeom>
        </p:spPr>
      </p:pic>
      <p:pic>
        <p:nvPicPr>
          <p:cNvPr id="12" name="Picture 11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C48A8D90-7483-E854-6924-52ABBA963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43" y="3396021"/>
            <a:ext cx="868375" cy="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33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/>
              <a:t>The return value of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 can be collected by the </a:t>
            </a:r>
            <a:r>
              <a:rPr lang="en-IN" i="1" err="1"/>
              <a:t>pthread_join</a:t>
            </a:r>
            <a:r>
              <a:rPr lang="en-IN" i="1"/>
              <a:t> </a:t>
            </a:r>
            <a:r>
              <a:rPr lang="en-IN"/>
              <a:t>call</a:t>
            </a:r>
          </a:p>
          <a:p>
            <a:r>
              <a:rPr lang="en-IN"/>
              <a:t>The second argument is a pointer to a pointer. </a:t>
            </a:r>
          </a:p>
          <a:p>
            <a:r>
              <a:rPr lang="en-IN"/>
              <a:t>It is populated with the pointer that was returned by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function. [</a:t>
            </a:r>
            <a:r>
              <a:rPr lang="en-IN">
                <a:solidFill>
                  <a:srgbClr val="FF0000"/>
                </a:solidFill>
              </a:rPr>
              <a:t>Download</a:t>
            </a:r>
            <a:r>
              <a:rPr lang="en-IN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</a:t>
            </a:r>
            <a:r>
              <a:rPr lang="en-IN" err="1"/>
              <a:t>preemption</a:t>
            </a:r>
            <a:endParaRPr lang="en-IN" err="1">
              <a:ea typeface="Calibri"/>
              <a:cs typeface="Calibri"/>
            </a:endParaRP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  <a:endParaRPr lang="en-IN">
              <a:ea typeface="Calibri"/>
              <a:cs typeface="Calibri"/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</a:t>
            </a:r>
            <a:r>
              <a:rPr lang="en-IN" err="1"/>
              <a:t>preemption</a:t>
            </a:r>
            <a:r>
              <a:rPr lang="en-IN"/>
              <a:t>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ACD2-A35B-A226-18D4-4F0F0228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Couple of Race Conditions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9BBE5-54FA-773A-6869-38C6D7EE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D3E8-13DE-CE28-AD60-C9E77284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A38EDD-28CA-A297-13A3-165BE11F0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5" y="2918043"/>
            <a:ext cx="830997" cy="83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5B5E7-F9C6-E910-EC79-4FC85024B53D}"/>
              </a:ext>
            </a:extLst>
          </p:cNvPr>
          <p:cNvSpPr txBox="1"/>
          <p:nvPr/>
        </p:nvSpPr>
        <p:spPr>
          <a:xfrm>
            <a:off x="1513787" y="2918043"/>
            <a:ext cx="1029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What happens if a thread is not </a:t>
            </a:r>
            <a:r>
              <a:rPr lang="en-IN" sz="2400">
                <a:solidFill>
                  <a:srgbClr val="FF0000"/>
                </a:solidFill>
              </a:rPr>
              <a:t>successful</a:t>
            </a:r>
            <a:r>
              <a:rPr lang="en-IN" sz="2400"/>
              <a:t> in the </a:t>
            </a:r>
            <a:r>
              <a:rPr lang="en-IN" sz="2400">
                <a:solidFill>
                  <a:srgbClr val="00B050"/>
                </a:solidFill>
              </a:rPr>
              <a:t>fast path</a:t>
            </a:r>
            <a:r>
              <a:rPr lang="en-IN" sz="2400"/>
              <a:t>, then gets </a:t>
            </a:r>
            <a:r>
              <a:rPr lang="en-IN" sz="2400">
                <a:solidFill>
                  <a:srgbClr val="7030A0"/>
                </a:solidFill>
              </a:rPr>
              <a:t>delayed</a:t>
            </a:r>
            <a:r>
              <a:rPr lang="en-IN" sz="2400"/>
              <a:t> and</a:t>
            </a:r>
          </a:p>
          <a:p>
            <a:r>
              <a:rPr lang="en-IN" sz="2400"/>
              <a:t>enters the </a:t>
            </a:r>
            <a:r>
              <a:rPr lang="en-IN" sz="2400">
                <a:solidFill>
                  <a:srgbClr val="C00000"/>
                </a:solidFill>
              </a:rPr>
              <a:t>slow path</a:t>
            </a:r>
            <a:r>
              <a:rPr lang="en-IN" sz="2400"/>
              <a:t>, enqueues itself, and then nobody is there to </a:t>
            </a:r>
            <a:r>
              <a:rPr lang="en-IN" sz="2400">
                <a:solidFill>
                  <a:srgbClr val="0070C0"/>
                </a:solidFill>
              </a:rPr>
              <a:t>wake</a:t>
            </a:r>
            <a:r>
              <a:rPr lang="en-IN" sz="2400"/>
              <a:t> it up?</a:t>
            </a:r>
          </a:p>
        </p:txBody>
      </p:sp>
    </p:spTree>
    <p:extLst>
      <p:ext uri="{BB962C8B-B14F-4D97-AF65-F5344CB8AC3E}">
        <p14:creationId xmlns:p14="http://schemas.microsoft.com/office/powerpoint/2010/main" val="7131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Try the </a:t>
            </a:r>
            <a:r>
              <a:rPr lang="en-IN" dirty="0">
                <a:solidFill>
                  <a:srgbClr val="C00000"/>
                </a:solidFill>
                <a:ea typeface="Calibri"/>
                <a:cs typeface="Calibri"/>
              </a:rPr>
              <a:t>fast path</a:t>
            </a:r>
            <a:r>
              <a:rPr lang="en-IN" dirty="0">
                <a:ea typeface="Calibri"/>
                <a:cs typeface="Calibri"/>
              </a:rPr>
              <a:t> again. If successful, release </a:t>
            </a:r>
            <a:r>
              <a:rPr lang="en-IN" i="1" dirty="0" err="1">
                <a:ea typeface="Calibri"/>
                <a:cs typeface="Calibri"/>
              </a:rPr>
              <a:t>wait_lock</a:t>
            </a:r>
            <a:r>
              <a:rPr lang="en-IN" i="1" dirty="0">
                <a:ea typeface="Calibri"/>
                <a:cs typeface="Calibri"/>
              </a:rPr>
              <a:t> </a:t>
            </a:r>
            <a:r>
              <a:rPr lang="en-IN" dirty="0">
                <a:ea typeface="Calibri"/>
                <a:cs typeface="Calibri"/>
              </a:rPr>
              <a:t>and </a:t>
            </a:r>
            <a:r>
              <a:rPr lang="en-IN" dirty="0">
                <a:solidFill>
                  <a:srgbClr val="FF0000"/>
                </a:solidFill>
                <a:ea typeface="Calibri"/>
                <a:cs typeface="Calibri"/>
              </a:rPr>
              <a:t>return</a:t>
            </a:r>
          </a:p>
          <a:p>
            <a:pPr lvl="1"/>
            <a:r>
              <a:rPr lang="en-IN" dirty="0"/>
              <a:t>Else, 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301092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8105595" y="4699788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Either the current task becomes the owner, or the some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759"/>
          </a:xfrm>
        </p:spPr>
        <p:txBody>
          <a:bodyPr/>
          <a:lstStyle/>
          <a:p>
            <a:r>
              <a:rPr lang="en-US"/>
              <a:t>Acquire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/>
              <a:t>Wake up the first task </a:t>
            </a:r>
            <a:r>
              <a:rPr lang="en-US" i="1"/>
              <a:t>T</a:t>
            </a:r>
            <a:r>
              <a:rPr lang="en-US"/>
              <a:t> (if the list of waiting tasks is non-empty)</a:t>
            </a:r>
          </a:p>
          <a:p>
            <a:pPr lvl="1"/>
            <a:r>
              <a:rPr lang="en-US"/>
              <a:t>Set the owner field to task </a:t>
            </a:r>
            <a:r>
              <a:rPr lang="en-US" i="1"/>
              <a:t>T </a:t>
            </a:r>
            <a:r>
              <a:rPr lang="en-US"/>
              <a:t>(or </a:t>
            </a:r>
            <a:r>
              <a:rPr lang="en-US">
                <a:solidFill>
                  <a:srgbClr val="C00000"/>
                </a:solidFill>
              </a:rPr>
              <a:t>NULL</a:t>
            </a:r>
            <a:r>
              <a:rPr lang="en-US"/>
              <a:t> if the list of waiting tasks is empty)</a:t>
            </a:r>
          </a:p>
          <a:p>
            <a:r>
              <a:rPr lang="en-US"/>
              <a:t>Release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r>
              <a:rPr lang="en-US">
                <a:solidFill>
                  <a:srgbClr val="00B050"/>
                </a:solidFill>
              </a:rPr>
              <a:t>Enable</a:t>
            </a:r>
            <a:r>
              <a:rPr lang="en-US"/>
              <a:t> task </a:t>
            </a:r>
            <a:r>
              <a:rPr lang="en-US" i="1"/>
              <a:t>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BC165-3B4A-C3E4-006E-33E7E326CE06}"/>
              </a:ext>
            </a:extLst>
          </p:cNvPr>
          <p:cNvSpPr/>
          <p:nvPr/>
        </p:nvSpPr>
        <p:spPr>
          <a:xfrm>
            <a:off x="1216152" y="4434840"/>
            <a:ext cx="9564624" cy="1856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</a:rPr>
              <a:t>Proof</a:t>
            </a:r>
            <a:r>
              <a:rPr lang="en-IN" sz="2000"/>
              <a:t>:</a:t>
            </a:r>
          </a:p>
          <a:p>
            <a:r>
              <a:rPr lang="en-IN" sz="2000"/>
              <a:t>Assume a thread is not successful in the </a:t>
            </a:r>
            <a:r>
              <a:rPr lang="en-IN" sz="2000">
                <a:solidFill>
                  <a:srgbClr val="00B050"/>
                </a:solidFill>
              </a:rPr>
              <a:t>fast path</a:t>
            </a:r>
            <a:r>
              <a:rPr lang="en-IN" sz="2000"/>
              <a:t>. It tries to acquire the lock again in the slow path. If it is successful, </a:t>
            </a:r>
            <a:r>
              <a:rPr lang="en-IN" sz="2000">
                <a:solidFill>
                  <a:srgbClr val="FF0000"/>
                </a:solidFill>
              </a:rPr>
              <a:t>all done</a:t>
            </a:r>
            <a:r>
              <a:rPr lang="en-IN" sz="2000"/>
              <a:t>. Else, it knows that there is a </a:t>
            </a:r>
            <a:r>
              <a:rPr lang="en-IN" sz="2000">
                <a:solidFill>
                  <a:srgbClr val="7030A0"/>
                </a:solidFill>
              </a:rPr>
              <a:t>current owner</a:t>
            </a:r>
            <a:r>
              <a:rPr lang="en-IN" sz="2000"/>
              <a:t>. That owner cannot just </a:t>
            </a:r>
            <a:r>
              <a:rPr lang="en-IN" sz="2000">
                <a:solidFill>
                  <a:srgbClr val="FF0000"/>
                </a:solidFill>
              </a:rPr>
              <a:t>release</a:t>
            </a:r>
            <a:r>
              <a:rPr lang="en-IN" sz="2000"/>
              <a:t> the lock and exit. It will acquire </a:t>
            </a:r>
            <a:r>
              <a:rPr lang="en-IN" sz="2000" i="1" err="1"/>
              <a:t>wait_lock</a:t>
            </a:r>
            <a:r>
              <a:rPr lang="en-IN" sz="2000"/>
              <a:t>. By that time, the request of the current thread will be there in </a:t>
            </a:r>
            <a:r>
              <a:rPr lang="en-IN" sz="2000" i="1" err="1"/>
              <a:t>wait_list</a:t>
            </a:r>
            <a:r>
              <a:rPr lang="en-IN" sz="2000"/>
              <a:t>. The owner will </a:t>
            </a:r>
            <a:r>
              <a:rPr lang="en-IN" sz="2000">
                <a:solidFill>
                  <a:srgbClr val="0070C0"/>
                </a:solidFill>
              </a:rPr>
              <a:t>wake</a:t>
            </a:r>
            <a:r>
              <a:rPr lang="en-IN" sz="2000"/>
              <a:t> up some thread. Hence, there will never be a situation where nobody is there to </a:t>
            </a:r>
            <a:r>
              <a:rPr lang="en-IN" sz="2000">
                <a:solidFill>
                  <a:srgbClr val="7030A0"/>
                </a:solidFill>
              </a:rPr>
              <a:t>wake</a:t>
            </a:r>
            <a:r>
              <a:rPr lang="en-IN" sz="2000"/>
              <a:t> a thread up.</a:t>
            </a:r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0FD-EBAC-CF02-9424-182EC8BB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MCS Lock in some more detail …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F2D14-0052-9871-1CCF-B5B5AFA6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504" y="1690688"/>
            <a:ext cx="5047647" cy="1979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39596-BD23-662B-AA74-AC640A6C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59AD6-4148-E4C5-8E1E-202BB55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89FC1-63FD-2FD3-E6D2-9B070AE1005C}"/>
              </a:ext>
            </a:extLst>
          </p:cNvPr>
          <p:cNvSpPr txBox="1"/>
          <p:nvPr/>
        </p:nvSpPr>
        <p:spPr>
          <a:xfrm>
            <a:off x="1325880" y="3841702"/>
            <a:ext cx="9342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Create a linked list of </a:t>
            </a:r>
            <a:r>
              <a:rPr lang="en-IN" sz="2400">
                <a:solidFill>
                  <a:srgbClr val="00B050"/>
                </a:solidFill>
              </a:rPr>
              <a:t>nodes</a:t>
            </a:r>
            <a:r>
              <a:rPr lang="en-IN" sz="2400"/>
              <a:t>. Each node is a </a:t>
            </a:r>
            <a:r>
              <a:rPr lang="en-IN" sz="2400">
                <a:solidFill>
                  <a:srgbClr val="FF0000"/>
                </a:solidFill>
              </a:rPr>
              <a:t>lock request </a:t>
            </a:r>
            <a:r>
              <a:rPr lang="en-IN" sz="2400"/>
              <a:t>from a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 i="1">
                <a:solidFill>
                  <a:srgbClr val="C00000"/>
                </a:solidFill>
              </a:rPr>
              <a:t>tail</a:t>
            </a:r>
            <a:r>
              <a:rPr lang="en-IN" sz="2400"/>
              <a:t> pointer points to the last node on the linked list.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time a </a:t>
            </a:r>
            <a:r>
              <a:rPr lang="en-IN" sz="2400">
                <a:solidFill>
                  <a:srgbClr val="FF0000"/>
                </a:solidFill>
              </a:rPr>
              <a:t>request</a:t>
            </a:r>
            <a:r>
              <a:rPr lang="en-IN" sz="2400"/>
              <a:t> is created, it is added to the tail of the linked list</a:t>
            </a:r>
            <a:br>
              <a:rPr lang="en-IN" sz="2400"/>
            </a:br>
            <a:r>
              <a:rPr lang="en-IN" sz="2400"/>
              <a:t>and the </a:t>
            </a:r>
            <a:r>
              <a:rPr lang="en-IN" sz="2400" i="1">
                <a:solidFill>
                  <a:srgbClr val="0070C0"/>
                </a:solidFill>
              </a:rPr>
              <a:t>tail</a:t>
            </a:r>
            <a:r>
              <a:rPr lang="en-IN" sz="2400" i="1"/>
              <a:t> </a:t>
            </a:r>
            <a:r>
              <a:rPr lang="en-IN" sz="2400"/>
              <a:t>pointer is updated.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thread </a:t>
            </a:r>
            <a:r>
              <a:rPr lang="en-IN" sz="2400">
                <a:solidFill>
                  <a:srgbClr val="00B050"/>
                </a:solidFill>
              </a:rPr>
              <a:t>spins</a:t>
            </a:r>
            <a:r>
              <a:rPr lang="en-IN" sz="2400"/>
              <a:t> on its lock variable (</a:t>
            </a:r>
            <a:r>
              <a:rPr lang="en-IN" sz="2400">
                <a:solidFill>
                  <a:srgbClr val="FF0000"/>
                </a:solidFill>
              </a:rPr>
              <a:t>field</a:t>
            </a:r>
            <a:r>
              <a:rPr lang="en-IN" sz="2400"/>
              <a:t> in its node).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lock is </a:t>
            </a:r>
            <a:r>
              <a:rPr lang="en-IN" sz="2400">
                <a:solidFill>
                  <a:srgbClr val="C00000"/>
                </a:solidFill>
              </a:rPr>
              <a:t>released</a:t>
            </a:r>
            <a:r>
              <a:rPr lang="en-IN" sz="2400"/>
              <a:t> by setting the lock variable of the successor to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384512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instance means that the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FF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00B050"/>
                </a:solidFill>
              </a:rPr>
              <a:t>enabled</a:t>
            </a:r>
            <a:r>
              <a:rPr lang="en-IN" sz="2400"/>
              <a:t>.  [same definition for </a:t>
            </a:r>
            <a:r>
              <a:rPr lang="en-IN" sz="2400" err="1"/>
              <a:t>hardirqs</a:t>
            </a:r>
            <a:r>
              <a:rPr lang="en-IN" sz="2400"/>
              <a:t>]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It cannot have non-trivial cycles also.</a:t>
            </a:r>
            <a:endParaRPr lang="en-IN" sz="240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The thread holding the lock may never get a chance to execute and release it.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</a:t>
            </a:r>
            <a:r>
              <a:rPr lang="en-IN" err="1"/>
              <a:t>preemption</a:t>
            </a:r>
            <a:endParaRPr lang="en-IN"/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jobs</a:t>
            </a:r>
            <a:r>
              <a:rPr lang="en-IN" sz="2400"/>
              <a:t> 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case,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microsoft.com/office/2006/documentManagement/types"/>
    <ds:schemaRef ds:uri="http://www.w3.org/XML/1998/namespace"/>
    <ds:schemaRef ds:uri="c88737bd-e2f2-432c-bced-1b4ea0827f15"/>
    <ds:schemaRef ds:uri="http://schemas.microsoft.com/office/2006/metadata/properties"/>
    <ds:schemaRef ds:uri="http://purl.org/dc/elements/1.1/"/>
    <ds:schemaRef ds:uri="6a79a8fb-7b40-40a8-a390-8f91f472256f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14504</Words>
  <Application>Microsoft Office PowerPoint</Application>
  <PresentationFormat>Widescreen</PresentationFormat>
  <Paragraphs>1917</Paragraphs>
  <Slides>164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4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Couple of Race Conditions</vt:lpstr>
      <vt:lpstr>Slow Path</vt:lpstr>
      <vt:lpstr>Unlocking the Mutex</vt:lpstr>
      <vt:lpstr>Different Kinds of Locks in the Kernel</vt:lpstr>
      <vt:lpstr>MCS Lock in some more detail … 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Basic Theorems (HLP Protocol)</vt:lpstr>
      <vt:lpstr>Priority Ceiling Protocol (PCP)</vt:lpstr>
      <vt:lpstr>Brief Note about PCP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</cp:revision>
  <dcterms:created xsi:type="dcterms:W3CDTF">2013-07-15T20:26:40Z</dcterms:created>
  <dcterms:modified xsi:type="dcterms:W3CDTF">2025-04-18T13:02:44Z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